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289" r:id="rId4"/>
    <p:sldId id="291" r:id="rId5"/>
    <p:sldId id="290" r:id="rId6"/>
    <p:sldId id="293" r:id="rId7"/>
    <p:sldId id="294" r:id="rId8"/>
    <p:sldId id="28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9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C1146-10AE-4988-8531-84F7075AD727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446F3-CD3B-4760-A2E1-6AB5C6B4B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9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9C61-2819-4FC8-981D-53D0011F5B6F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A468-8E25-4A40-ACA6-543B7297B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640960" cy="1512169"/>
          </a:xfrm>
        </p:spPr>
        <p:txBody>
          <a:bodyPr>
            <a:normAutofit fontScale="90000"/>
          </a:bodyPr>
          <a:lstStyle/>
          <a:p>
            <a:r>
              <a:rPr lang="en-US" altLang="ja-JP" sz="6700" dirty="0" smtClean="0"/>
              <a:t/>
            </a:r>
            <a:br>
              <a:rPr lang="en-US" altLang="ja-JP" sz="6700" dirty="0" smtClean="0"/>
            </a:br>
            <a:r>
              <a:rPr lang="ja-JP" altLang="en-US" sz="6000" dirty="0" smtClean="0"/>
              <a:t>日本の環境・エネルギー政策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84976" cy="244827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シンポ「日本の</a:t>
            </a:r>
            <a:r>
              <a:rPr lang="ja-JP" altLang="en-US" dirty="0"/>
              <a:t>環境</a:t>
            </a:r>
            <a:r>
              <a:rPr lang="ja-JP" altLang="en-US" dirty="0" smtClean="0"/>
              <a:t>・</a:t>
            </a:r>
            <a:r>
              <a:rPr lang="ja-JP" altLang="en-US" dirty="0"/>
              <a:t>エネルギー政策</a:t>
            </a:r>
            <a:r>
              <a:rPr lang="ja-JP" altLang="en-US" dirty="0" smtClean="0"/>
              <a:t>選択」</a:t>
            </a:r>
            <a:endParaRPr lang="en-US" altLang="ja-JP" dirty="0" smtClean="0"/>
          </a:p>
          <a:p>
            <a:r>
              <a:rPr lang="en-US" altLang="ja-JP" dirty="0" smtClean="0"/>
              <a:t>2013</a:t>
            </a:r>
            <a:r>
              <a:rPr lang="ja-JP" altLang="en-US" dirty="0" smtClean="0"/>
              <a:t>年</a:t>
            </a:r>
            <a:r>
              <a:rPr lang="en-US" altLang="ja-JP" dirty="0"/>
              <a:t>7</a:t>
            </a:r>
            <a:r>
              <a:rPr lang="ja-JP" altLang="en-US" dirty="0" smtClean="0"/>
              <a:t>月</a:t>
            </a:r>
            <a:r>
              <a:rPr lang="en-US" altLang="ja-JP" dirty="0"/>
              <a:t>6</a:t>
            </a:r>
            <a:r>
              <a:rPr lang="ja-JP" altLang="en-US" dirty="0" smtClean="0"/>
              <a:t>日</a:t>
            </a:r>
            <a:r>
              <a:rPr lang="ja-JP" altLang="en-US" dirty="0"/>
              <a:t>、</a:t>
            </a:r>
            <a:r>
              <a:rPr lang="ja-JP" altLang="en-US" dirty="0" smtClean="0"/>
              <a:t>植田</a:t>
            </a:r>
            <a:r>
              <a:rPr lang="ja-JP" altLang="en-US" dirty="0"/>
              <a:t>和弘（京都大学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名古屋大学、</a:t>
            </a:r>
            <a:r>
              <a:rPr lang="en-US" altLang="ja-JP" dirty="0" smtClean="0"/>
              <a:t>ueta@econ.kyoto-u.ac.jp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/>
              <a:t>エネルギー政策の転換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福島原発過酷事故を受けてエネ政策見直し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年版エネ基本計画白紙見直し（基本問題、核燃サイクル、気候変動）：</a:t>
            </a:r>
            <a:r>
              <a:rPr kumimoji="1" lang="en-US" altLang="ja-JP" dirty="0" smtClean="0">
                <a:solidFill>
                  <a:srgbClr val="0070C0"/>
                </a:solidFill>
              </a:rPr>
              <a:t>3</a:t>
            </a:r>
            <a:r>
              <a:rPr kumimoji="1" lang="ja-JP" altLang="en-US" dirty="0" err="1" smtClean="0">
                <a:solidFill>
                  <a:srgbClr val="0070C0"/>
                </a:solidFill>
              </a:rPr>
              <a:t>つの</a:t>
            </a:r>
            <a:r>
              <a:rPr kumimoji="1" lang="ja-JP" altLang="en-US" dirty="0" smtClean="0">
                <a:solidFill>
                  <a:srgbClr val="0070C0"/>
                </a:solidFill>
              </a:rPr>
              <a:t>選択肢に基づく国民的議論</a:t>
            </a:r>
            <a:r>
              <a:rPr kumimoji="1" lang="ja-JP" altLang="en-US" dirty="0" smtClean="0"/>
              <a:t>：革新的エネルギー環境戦略</a:t>
            </a:r>
            <a:endParaRPr kumimoji="1" lang="en-US" altLang="ja-JP" dirty="0" smtClean="0"/>
          </a:p>
          <a:p>
            <a:r>
              <a:rPr kumimoji="1" lang="en-US" altLang="ja-JP" dirty="0" smtClean="0"/>
              <a:t>2012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月原発全面停止：</a:t>
            </a:r>
            <a:r>
              <a:rPr lang="ja-JP" altLang="en-US" dirty="0" smtClean="0"/>
              <a:t>需給</a:t>
            </a:r>
            <a:r>
              <a:rPr lang="ja-JP" altLang="en-US" dirty="0"/>
              <a:t>・</a:t>
            </a:r>
            <a:r>
              <a:rPr kumimoji="1" lang="ja-JP" altLang="en-US" dirty="0" smtClean="0"/>
              <a:t>再稼働問題</a:t>
            </a:r>
            <a:endParaRPr kumimoji="1" lang="en-US" altLang="ja-JP" dirty="0" smtClean="0"/>
          </a:p>
          <a:p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</a:t>
            </a:r>
            <a:r>
              <a:rPr lang="ja-JP" altLang="en-US" dirty="0" smtClean="0">
                <a:solidFill>
                  <a:srgbClr val="FF0000"/>
                </a:solidFill>
              </a:rPr>
              <a:t>再生エネ発電</a:t>
            </a:r>
            <a:r>
              <a:rPr lang="ja-JP" altLang="en-US" dirty="0" smtClean="0"/>
              <a:t>固定価格買取制度</a:t>
            </a:r>
            <a:endParaRPr kumimoji="1" lang="en-US" altLang="ja-JP" dirty="0" smtClean="0"/>
          </a:p>
          <a:p>
            <a:r>
              <a:rPr lang="ja-JP" altLang="en-US" dirty="0"/>
              <a:t>原子力規制</a:t>
            </a:r>
            <a:r>
              <a:rPr lang="ja-JP" altLang="en-US" dirty="0" smtClean="0"/>
              <a:t>委員会</a:t>
            </a:r>
            <a:r>
              <a:rPr lang="ja-JP" altLang="en-US" dirty="0"/>
              <a:t>：安全</a:t>
            </a:r>
            <a:r>
              <a:rPr lang="ja-JP" altLang="en-US" dirty="0" smtClean="0"/>
              <a:t>規制</a:t>
            </a:r>
            <a:r>
              <a:rPr lang="ja-JP" altLang="en-US" dirty="0"/>
              <a:t>、</a:t>
            </a:r>
            <a:r>
              <a:rPr lang="ja-JP" altLang="en-US" dirty="0" smtClean="0"/>
              <a:t>活断層調査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00B050"/>
                </a:solidFill>
              </a:rPr>
              <a:t>電力システム</a:t>
            </a:r>
            <a:r>
              <a:rPr lang="ja-JP" altLang="en-US" dirty="0" smtClean="0">
                <a:solidFill>
                  <a:srgbClr val="00B050"/>
                </a:solidFill>
              </a:rPr>
              <a:t>改革</a:t>
            </a:r>
            <a:r>
              <a:rPr lang="ja-JP" altLang="en-US" dirty="0"/>
              <a:t>：専門</a:t>
            </a:r>
            <a:r>
              <a:rPr lang="ja-JP" altLang="en-US" dirty="0" smtClean="0"/>
              <a:t>委員会：</a:t>
            </a:r>
            <a:r>
              <a:rPr lang="ja-JP" altLang="en-US" dirty="0" smtClean="0">
                <a:solidFill>
                  <a:srgbClr val="0070C0"/>
                </a:solidFill>
              </a:rPr>
              <a:t>発送電分離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kumimoji="1" lang="ja-JP" altLang="en-US" dirty="0" smtClean="0"/>
              <a:t>進展はあったか：政権</a:t>
            </a:r>
            <a:r>
              <a:rPr kumimoji="1" lang="ja-JP" altLang="en-US" dirty="0"/>
              <a:t>交代に</a:t>
            </a:r>
            <a:r>
              <a:rPr kumimoji="1" lang="ja-JP" altLang="en-US" dirty="0" smtClean="0"/>
              <a:t>伴う変化は</a:t>
            </a:r>
            <a:r>
              <a:rPr kumimoji="1" lang="en-US" altLang="ja-JP" dirty="0" smtClean="0"/>
              <a:t>?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43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/>
              <a:t>エネルギー：挑戦的課題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530120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再生可能</a:t>
            </a:r>
            <a:r>
              <a:rPr kumimoji="1" lang="ja-JP" altLang="en-US" dirty="0" smtClean="0"/>
              <a:t>エネルギー：基幹的エネルギー源</a:t>
            </a:r>
            <a:r>
              <a:rPr lang="en-US" altLang="ja-JP" dirty="0"/>
              <a:t>?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C00000"/>
                </a:solidFill>
              </a:rPr>
              <a:t>省</a:t>
            </a:r>
            <a:r>
              <a:rPr lang="ja-JP" altLang="en-US" dirty="0" smtClean="0"/>
              <a:t>エネルギー（節電所など）は</a:t>
            </a:r>
            <a:r>
              <a:rPr lang="ja-JP" altLang="en-US" dirty="0"/>
              <a:t>どこまで可能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r>
              <a:rPr kumimoji="1" lang="ja-JP" altLang="en-US" dirty="0">
                <a:solidFill>
                  <a:srgbClr val="0070C0"/>
                </a:solidFill>
              </a:rPr>
              <a:t>原子力</a:t>
            </a:r>
            <a:r>
              <a:rPr kumimoji="1" lang="ja-JP" altLang="en-US" dirty="0" smtClean="0"/>
              <a:t>エネルギー</a:t>
            </a:r>
            <a:r>
              <a:rPr lang="ja-JP" altLang="en-US" dirty="0"/>
              <a:t>の</a:t>
            </a:r>
            <a:r>
              <a:rPr kumimoji="1" lang="ja-JP" altLang="en-US" dirty="0" smtClean="0"/>
              <a:t>安全性、</a:t>
            </a:r>
            <a:r>
              <a:rPr kumimoji="1" lang="ja-JP" altLang="en-US" dirty="0"/>
              <a:t>制</a:t>
            </a:r>
            <a:r>
              <a:rPr kumimoji="1" lang="ja-JP" altLang="en-US" dirty="0" smtClean="0"/>
              <a:t>御可能</a:t>
            </a:r>
            <a:r>
              <a:rPr lang="ja-JP" altLang="en-US" dirty="0" smtClean="0"/>
              <a:t>性</a:t>
            </a:r>
            <a:r>
              <a:rPr lang="en-US" altLang="ja-JP" dirty="0" smtClean="0"/>
              <a:t>?</a:t>
            </a:r>
            <a:endParaRPr kumimoji="1" lang="en-US" altLang="ja-JP" dirty="0" smtClean="0"/>
          </a:p>
          <a:p>
            <a:r>
              <a:rPr lang="ja-JP" altLang="en-US" dirty="0">
                <a:solidFill>
                  <a:schemeClr val="accent4"/>
                </a:solidFill>
              </a:rPr>
              <a:t>化石</a:t>
            </a:r>
            <a:r>
              <a:rPr lang="ja-JP" altLang="en-US" dirty="0" smtClean="0"/>
              <a:t>エネルギー</a:t>
            </a:r>
            <a:r>
              <a:rPr lang="ja-JP" altLang="en-US" dirty="0"/>
              <a:t>はどこまで環境</a:t>
            </a:r>
            <a:r>
              <a:rPr lang="ja-JP" altLang="en-US" dirty="0" smtClean="0"/>
              <a:t>適合（中心的には気候変動問題への対応）できるか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エネ問題・政策</a:t>
            </a:r>
            <a:r>
              <a:rPr kumimoji="1" lang="ja-JP" altLang="en-US" dirty="0" smtClean="0"/>
              <a:t>は</a:t>
            </a:r>
            <a:r>
              <a:rPr lang="ja-JP" altLang="en-US" dirty="0">
                <a:solidFill>
                  <a:srgbClr val="FF0000"/>
                </a:solidFill>
              </a:rPr>
              <a:t>複雑系：</a:t>
            </a:r>
            <a:r>
              <a:rPr kumimoji="1" lang="ja-JP" altLang="en-US" dirty="0" smtClean="0"/>
              <a:t>エネルギー資源確保・低炭素発展・</a:t>
            </a:r>
            <a:r>
              <a:rPr kumimoji="1" lang="ja-JP" altLang="en-US" dirty="0" smtClean="0">
                <a:solidFill>
                  <a:srgbClr val="00B050"/>
                </a:solidFill>
              </a:rPr>
              <a:t>廃棄</a:t>
            </a:r>
            <a:r>
              <a:rPr kumimoji="1" lang="ja-JP" altLang="en-US" dirty="0">
                <a:solidFill>
                  <a:srgbClr val="00B050"/>
                </a:solidFill>
              </a:rPr>
              <a:t>制約</a:t>
            </a:r>
            <a:r>
              <a:rPr kumimoji="1" lang="ja-JP" altLang="en-US" dirty="0" smtClean="0"/>
              <a:t>・電力システム改革・電気代・熱・住宅まち・</a:t>
            </a:r>
            <a:r>
              <a:rPr kumimoji="1" lang="en-US" altLang="ja-JP" dirty="0" smtClean="0"/>
              <a:t>IT</a:t>
            </a:r>
            <a:r>
              <a:rPr kumimoji="1" lang="ja-JP" altLang="en-US" dirty="0" smtClean="0"/>
              <a:t>イノ・・と</a:t>
            </a:r>
            <a:r>
              <a:rPr kumimoji="1" lang="ja-JP" altLang="en-US" dirty="0" smtClean="0">
                <a:solidFill>
                  <a:srgbClr val="0070C0"/>
                </a:solidFill>
              </a:rPr>
              <a:t>エネ選択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/>
              <a:t>明確な</a:t>
            </a:r>
            <a:r>
              <a:rPr lang="ja-JP" altLang="en-US" dirty="0" smtClean="0"/>
              <a:t>シナリオと工程表、社会経済ビジョン：未来産業</a:t>
            </a:r>
            <a:r>
              <a:rPr lang="en-US" altLang="ja-JP" dirty="0" smtClean="0"/>
              <a:t>WLLS</a:t>
            </a:r>
            <a:r>
              <a:rPr lang="ja-JP" altLang="en-US" dirty="0" smtClean="0"/>
              <a:t>：グローバルと地域：進行管理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604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再生</a:t>
            </a:r>
            <a:r>
              <a:rPr kumimoji="1" lang="ja-JP" altLang="en-US" sz="4800" dirty="0" smtClean="0"/>
              <a:t>エネ活用の多面的意義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4006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再生エネ発電固定価格買取制度</a:t>
            </a:r>
            <a:r>
              <a:rPr lang="ja-JP" altLang="en-US" dirty="0" smtClean="0"/>
              <a:t>（</a:t>
            </a:r>
            <a:r>
              <a:rPr lang="en-US" altLang="ja-JP" dirty="0" smtClean="0"/>
              <a:t>Feed-In-Tariff</a:t>
            </a:r>
            <a:r>
              <a:rPr lang="ja-JP" altLang="en-US" dirty="0" smtClean="0"/>
              <a:t>）：投資の確実性：再生エネ促進の起爆剤</a:t>
            </a:r>
            <a:endParaRPr lang="en-US" altLang="ja-JP" dirty="0" smtClean="0"/>
          </a:p>
          <a:p>
            <a:r>
              <a:rPr lang="ja-JP" altLang="en-US" dirty="0" smtClean="0"/>
              <a:t>再生エネの</a:t>
            </a:r>
            <a:r>
              <a:rPr lang="ja-JP" altLang="en-US" dirty="0"/>
              <a:t>特質</a:t>
            </a:r>
            <a:r>
              <a:rPr lang="ja-JP" altLang="en-US" dirty="0" smtClean="0"/>
              <a:t>と活用の意義①新たな電力供給源②気候変動防止の手段：</a:t>
            </a:r>
            <a:r>
              <a:rPr lang="ja-JP" altLang="en-US" dirty="0" smtClean="0">
                <a:solidFill>
                  <a:srgbClr val="00B050"/>
                </a:solidFill>
              </a:rPr>
              <a:t>廃棄制約</a:t>
            </a:r>
            <a:r>
              <a:rPr lang="en-US" altLang="ja-JP" dirty="0" smtClean="0">
                <a:solidFill>
                  <a:srgbClr val="00B050"/>
                </a:solidFill>
              </a:rPr>
              <a:t>free</a:t>
            </a:r>
            <a:r>
              <a:rPr lang="ja-JP" altLang="en-US" dirty="0" smtClean="0"/>
              <a:t>③</a:t>
            </a:r>
            <a:r>
              <a:rPr lang="ja-JP" altLang="en-US" dirty="0" smtClean="0">
                <a:solidFill>
                  <a:srgbClr val="C00000"/>
                </a:solidFill>
              </a:rPr>
              <a:t>分散ネットワーク</a:t>
            </a:r>
            <a:r>
              <a:rPr lang="ja-JP" altLang="en-US" dirty="0" smtClean="0"/>
              <a:t>型電源④グリーン・イノベーションの源⑤エネルギー</a:t>
            </a:r>
            <a:r>
              <a:rPr lang="ja-JP" altLang="en-US" dirty="0" smtClean="0">
                <a:solidFill>
                  <a:srgbClr val="0070C0"/>
                </a:solidFill>
              </a:rPr>
              <a:t>施設と地域社会</a:t>
            </a:r>
            <a:r>
              <a:rPr lang="ja-JP" altLang="en-US" dirty="0" smtClean="0"/>
              <a:t>（</a:t>
            </a:r>
            <a:r>
              <a:rPr lang="en-US" altLang="ja-JP" dirty="0" smtClean="0"/>
              <a:t>ownership</a:t>
            </a:r>
            <a:r>
              <a:rPr lang="ja-JP" altLang="en-US" dirty="0" smtClean="0"/>
              <a:t>）⑥市民参加型：社会関係の変化⑦地域経済循環の活性化・地域資源・地域技術</a:t>
            </a:r>
            <a:endParaRPr lang="en-US" altLang="ja-JP" dirty="0" smtClean="0"/>
          </a:p>
          <a:p>
            <a:r>
              <a:rPr lang="en-US" altLang="ja-JP" dirty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7</a:t>
            </a:r>
            <a:r>
              <a:rPr lang="ja-JP" altLang="en-US" dirty="0" smtClean="0"/>
              <a:t>月</a:t>
            </a:r>
            <a:r>
              <a:rPr lang="ja-JP" altLang="en-US" dirty="0"/>
              <a:t>からの</a:t>
            </a:r>
            <a:r>
              <a:rPr lang="ja-JP" altLang="en-US" dirty="0" smtClean="0"/>
              <a:t>実績：再生エネ元年：土地利用規制、連携系統強化、国民負担問題</a:t>
            </a:r>
            <a:endParaRPr lang="en-US" altLang="ja-JP" dirty="0"/>
          </a:p>
          <a:p>
            <a:endParaRPr lang="en-US" altLang="ja-JP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39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電力需給問題からの教訓と課題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原発停止と電力需給問題</a:t>
            </a:r>
            <a:endParaRPr kumimoji="1" lang="en-US" altLang="ja-JP" dirty="0" smtClean="0"/>
          </a:p>
          <a:p>
            <a:r>
              <a:rPr lang="ja-JP" altLang="en-US" dirty="0">
                <a:solidFill>
                  <a:srgbClr val="00B050"/>
                </a:solidFill>
              </a:rPr>
              <a:t>電力</a:t>
            </a:r>
            <a:r>
              <a:rPr lang="ja-JP" altLang="en-US" dirty="0" smtClean="0">
                <a:solidFill>
                  <a:srgbClr val="00B050"/>
                </a:solidFill>
              </a:rPr>
              <a:t>需給検証</a:t>
            </a:r>
            <a:r>
              <a:rPr lang="ja-JP" altLang="en-US" dirty="0" smtClean="0"/>
              <a:t>：電力需要の抑制と電力供給力の確保：</a:t>
            </a:r>
            <a:r>
              <a:rPr lang="ja-JP" altLang="en-US" dirty="0" smtClean="0">
                <a:solidFill>
                  <a:srgbClr val="0070C0"/>
                </a:solidFill>
              </a:rPr>
              <a:t>電力事業・システム</a:t>
            </a:r>
            <a:r>
              <a:rPr lang="ja-JP" altLang="en-US" dirty="0" smtClean="0"/>
              <a:t>のあり方</a:t>
            </a:r>
            <a:r>
              <a:rPr lang="en-US" altLang="ja-JP" dirty="0" smtClean="0"/>
              <a:t>[</a:t>
            </a:r>
            <a:r>
              <a:rPr lang="ja-JP" altLang="en-US" dirty="0" smtClean="0"/>
              <a:t>総括原価・地域独占・垂直統合</a:t>
            </a:r>
            <a:r>
              <a:rPr lang="en-US" altLang="ja-JP" dirty="0" smtClean="0"/>
              <a:t>]</a:t>
            </a:r>
          </a:p>
          <a:p>
            <a:r>
              <a:rPr kumimoji="1" lang="ja-JP" altLang="en-US" dirty="0">
                <a:solidFill>
                  <a:srgbClr val="0070C0"/>
                </a:solidFill>
              </a:rPr>
              <a:t>仕組み</a:t>
            </a:r>
            <a:r>
              <a:rPr kumimoji="1" lang="ja-JP" altLang="en-US" dirty="0" smtClean="0">
                <a:solidFill>
                  <a:srgbClr val="0070C0"/>
                </a:solidFill>
              </a:rPr>
              <a:t>・インセンティブ</a:t>
            </a:r>
            <a:r>
              <a:rPr kumimoji="1" lang="ja-JP" altLang="en-US" dirty="0"/>
              <a:t>としての節電・需給</a:t>
            </a:r>
            <a:r>
              <a:rPr kumimoji="1" lang="ja-JP" altLang="en-US" dirty="0" smtClean="0"/>
              <a:t>調整：大きなポテンシャルとビジネスチャンス</a:t>
            </a:r>
            <a:endParaRPr kumimoji="1" lang="en-US" altLang="ja-JP" dirty="0" smtClean="0"/>
          </a:p>
          <a:p>
            <a:r>
              <a:rPr lang="ja-JP" altLang="en-US" dirty="0"/>
              <a:t>スマート</a:t>
            </a:r>
            <a:r>
              <a:rPr lang="ja-JP" altLang="en-US" dirty="0" smtClean="0"/>
              <a:t>な機器と仕組み：住宅・地域・都市・・</a:t>
            </a:r>
            <a:endParaRPr kumimoji="1" lang="en-US" altLang="ja-JP" dirty="0" smtClean="0"/>
          </a:p>
          <a:p>
            <a:r>
              <a:rPr lang="ja-JP" altLang="en-US" dirty="0">
                <a:solidFill>
                  <a:srgbClr val="00B050"/>
                </a:solidFill>
              </a:rPr>
              <a:t>デ・</a:t>
            </a:r>
            <a:r>
              <a:rPr lang="ja-JP" altLang="en-US" dirty="0" smtClean="0">
                <a:solidFill>
                  <a:srgbClr val="00B050"/>
                </a:solidFill>
              </a:rPr>
              <a:t>カップリングとグリーン成長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電力システム改革</a:t>
            </a:r>
            <a:r>
              <a:rPr lang="ja-JP" altLang="en-US" dirty="0"/>
              <a:t>の重要性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011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電力システム改革の方向性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r>
              <a:rPr kumimoji="1" lang="ja-JP" altLang="en-US" dirty="0" smtClean="0"/>
              <a:t>電力システム改革専門委員会報告書案</a:t>
            </a:r>
            <a:endParaRPr kumimoji="1" lang="en-US" altLang="ja-JP" dirty="0" smtClean="0"/>
          </a:p>
          <a:p>
            <a:r>
              <a:rPr lang="ja-JP" altLang="en-US" dirty="0">
                <a:solidFill>
                  <a:srgbClr val="0070C0"/>
                </a:solidFill>
              </a:rPr>
              <a:t>電力規制改革</a:t>
            </a:r>
            <a:r>
              <a:rPr lang="ja-JP" altLang="en-US" dirty="0" smtClean="0">
                <a:solidFill>
                  <a:srgbClr val="0070C0"/>
                </a:solidFill>
              </a:rPr>
              <a:t>の工程表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kumimoji="1" lang="ja-JP" altLang="en-US" dirty="0" smtClean="0"/>
              <a:t>第一段階（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年）①送電網の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広域系統運用機関</a:t>
            </a:r>
            <a:r>
              <a:rPr kumimoji="1" lang="ja-JP" altLang="en-US" dirty="0" smtClean="0"/>
              <a:t>を設立、②電力市場の競争の状況を監督する業界監督新組織を設置</a:t>
            </a:r>
            <a:endParaRPr kumimoji="1" lang="en-US" altLang="ja-JP" dirty="0" smtClean="0"/>
          </a:p>
          <a:p>
            <a:r>
              <a:rPr lang="ja-JP" altLang="en-US" dirty="0" smtClean="0"/>
              <a:t>第二段階</a:t>
            </a:r>
            <a:r>
              <a:rPr lang="en-US" altLang="ja-JP" dirty="0"/>
              <a:t>(2016</a:t>
            </a:r>
            <a:r>
              <a:rPr lang="ja-JP" altLang="en-US" dirty="0"/>
              <a:t>年</a:t>
            </a:r>
            <a:r>
              <a:rPr lang="en-US" altLang="ja-JP" dirty="0" smtClean="0"/>
              <a:t>)</a:t>
            </a:r>
            <a:r>
              <a:rPr lang="ja-JP" altLang="en-US" dirty="0" smtClean="0">
                <a:solidFill>
                  <a:srgbClr val="00B050"/>
                </a:solidFill>
              </a:rPr>
              <a:t>小売り全面自由化</a:t>
            </a:r>
            <a:r>
              <a:rPr lang="ja-JP" altLang="en-US" dirty="0" smtClean="0"/>
              <a:t>、家庭も電力会社を選べる</a:t>
            </a:r>
            <a:endParaRPr lang="en-US" altLang="ja-JP" dirty="0" smtClean="0"/>
          </a:p>
          <a:p>
            <a:r>
              <a:rPr kumimoji="1" lang="ja-JP" altLang="en-US" dirty="0" smtClean="0"/>
              <a:t>第三段階（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年）①「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発送電分離</a:t>
            </a:r>
            <a:r>
              <a:rPr kumimoji="1" lang="ja-JP" altLang="en-US" dirty="0" smtClean="0"/>
              <a:t>」実施、②料金規制を廃止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33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地球温暖化防止とエネルギー政策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511256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地球温暖化防止</a:t>
            </a:r>
            <a:r>
              <a:rPr lang="ja-JP" altLang="en-US" dirty="0" smtClean="0">
                <a:solidFill>
                  <a:srgbClr val="00B050"/>
                </a:solidFill>
              </a:rPr>
              <a:t>環境経済戦略</a:t>
            </a:r>
            <a:r>
              <a:rPr lang="ja-JP" altLang="en-US" dirty="0" smtClean="0"/>
              <a:t>の確立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原発再稼働</a:t>
            </a:r>
            <a:r>
              <a:rPr lang="ja-JP" altLang="en-US" dirty="0" smtClean="0"/>
              <a:t>に正当性はあるか</a:t>
            </a:r>
            <a:r>
              <a:rPr lang="en-US" altLang="ja-JP" dirty="0" smtClean="0"/>
              <a:t>?</a:t>
            </a:r>
          </a:p>
          <a:p>
            <a:r>
              <a:rPr lang="ja-JP" altLang="en-US" dirty="0" smtClean="0"/>
              <a:t>原発</a:t>
            </a:r>
            <a:r>
              <a:rPr lang="ja-JP" altLang="en-US" dirty="0"/>
              <a:t>停止</a:t>
            </a:r>
            <a:r>
              <a:rPr lang="ja-JP" altLang="en-US" dirty="0" smtClean="0"/>
              <a:t>と化石燃料調達：</a:t>
            </a:r>
            <a:r>
              <a:rPr lang="ja-JP" altLang="en-US" dirty="0"/>
              <a:t>経営・</a:t>
            </a:r>
            <a:r>
              <a:rPr lang="ja-JP" altLang="en-US" dirty="0" smtClean="0"/>
              <a:t>電気代・</a:t>
            </a:r>
            <a:r>
              <a:rPr lang="en-US" altLang="ja-JP" dirty="0" smtClean="0"/>
              <a:t>CO2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ja-JP" altLang="en-US" dirty="0" smtClean="0">
                <a:solidFill>
                  <a:srgbClr val="0070C0"/>
                </a:solidFill>
              </a:rPr>
              <a:t>燃料費削減</a:t>
            </a:r>
            <a:r>
              <a:rPr lang="ja-JP" altLang="en-US" dirty="0" smtClean="0"/>
              <a:t>」「</a:t>
            </a:r>
            <a:r>
              <a:rPr lang="en-US" altLang="ja-JP" dirty="0">
                <a:solidFill>
                  <a:srgbClr val="FF0000"/>
                </a:solidFill>
              </a:rPr>
              <a:t>CO2</a:t>
            </a:r>
            <a:r>
              <a:rPr lang="ja-JP" altLang="en-US" dirty="0" smtClean="0">
                <a:solidFill>
                  <a:srgbClr val="FF0000"/>
                </a:solidFill>
              </a:rPr>
              <a:t>排出量</a:t>
            </a:r>
            <a:r>
              <a:rPr lang="ja-JP" altLang="en-US" dirty="0" smtClean="0"/>
              <a:t>削減」</a:t>
            </a:r>
            <a:r>
              <a:rPr lang="ja-JP" altLang="en-US" dirty="0"/>
              <a:t>さらに［</a:t>
            </a:r>
            <a:r>
              <a:rPr lang="ja-JP" altLang="en-US" dirty="0" smtClean="0">
                <a:solidFill>
                  <a:srgbClr val="00B050"/>
                </a:solidFill>
              </a:rPr>
              <a:t>電気代</a:t>
            </a:r>
            <a:r>
              <a:rPr lang="ja-JP" altLang="en-US" dirty="0" smtClean="0"/>
              <a:t>上昇抑制」：移行期の課題（</a:t>
            </a:r>
            <a:r>
              <a:rPr lang="en-US" altLang="ja-JP" dirty="0" smtClean="0"/>
              <a:t>CO2</a:t>
            </a:r>
            <a:r>
              <a:rPr lang="ja-JP" altLang="en-US" dirty="0" smtClean="0"/>
              <a:t>と原発）</a:t>
            </a:r>
            <a:endParaRPr lang="en-US" altLang="ja-JP" dirty="0"/>
          </a:p>
          <a:p>
            <a:r>
              <a:rPr lang="ja-JP" altLang="en-US" dirty="0"/>
              <a:t>シェールガス革命</a:t>
            </a:r>
            <a:r>
              <a:rPr lang="ja-JP" altLang="en-US" dirty="0" smtClean="0"/>
              <a:t>の評価</a:t>
            </a:r>
            <a:r>
              <a:rPr lang="ja-JP" altLang="en-US" dirty="0"/>
              <a:t>：</a:t>
            </a:r>
            <a:r>
              <a:rPr lang="ja-JP" altLang="en-US" dirty="0" smtClean="0">
                <a:solidFill>
                  <a:srgbClr val="0070C0"/>
                </a:solidFill>
              </a:rPr>
              <a:t>市場（複雑相互作用）と</a:t>
            </a:r>
            <a:r>
              <a:rPr lang="ja-JP" altLang="en-US" dirty="0">
                <a:solidFill>
                  <a:srgbClr val="0070C0"/>
                </a:solidFill>
              </a:rPr>
              <a:t>価格</a:t>
            </a:r>
            <a:r>
              <a:rPr lang="ja-JP" altLang="en-US" dirty="0" smtClean="0">
                <a:solidFill>
                  <a:srgbClr val="0070C0"/>
                </a:solidFill>
              </a:rPr>
              <a:t>交渉力</a:t>
            </a:r>
            <a:r>
              <a:rPr lang="ja-JP" altLang="en-US" dirty="0" smtClean="0">
                <a:solidFill>
                  <a:srgbClr val="00B050"/>
                </a:solidFill>
              </a:rPr>
              <a:t>省</a:t>
            </a:r>
            <a:r>
              <a:rPr lang="ja-JP" altLang="en-US" dirty="0">
                <a:solidFill>
                  <a:srgbClr val="00B050"/>
                </a:solidFill>
              </a:rPr>
              <a:t>エネ</a:t>
            </a:r>
            <a:r>
              <a:rPr lang="ja-JP" altLang="en-US" dirty="0" smtClean="0">
                <a:solidFill>
                  <a:srgbClr val="00B050"/>
                </a:solidFill>
              </a:rPr>
              <a:t>投資収益性</a:t>
            </a:r>
            <a:r>
              <a:rPr lang="ja-JP" altLang="en-US" dirty="0" smtClean="0"/>
              <a:t>限界価値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廃棄制約</a:t>
            </a:r>
            <a:r>
              <a:rPr lang="ja-JP" altLang="en-US" dirty="0" smtClean="0"/>
              <a:t>へ回答：学術会議の提言</a:t>
            </a:r>
            <a:endParaRPr lang="en-US" altLang="ja-JP" dirty="0" smtClean="0"/>
          </a:p>
          <a:p>
            <a:r>
              <a:rPr lang="ja-JP" altLang="en-US" dirty="0"/>
              <a:t>気候変動政策とエネルギー</a:t>
            </a:r>
            <a:r>
              <a:rPr lang="ja-JP" altLang="en-US" dirty="0" smtClean="0"/>
              <a:t>政策</a:t>
            </a:r>
            <a:r>
              <a:rPr lang="ja-JP" altLang="en-US" dirty="0"/>
              <a:t>の統合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5144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複雑</a:t>
            </a:r>
            <a:r>
              <a:rPr lang="ja-JP" altLang="en-US" sz="4800" dirty="0" smtClean="0"/>
              <a:t>系ソリュ－ションは？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5544616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電力・エネルギーシステム改革</a:t>
            </a:r>
            <a:r>
              <a:rPr lang="ja-JP" altLang="en-US" dirty="0"/>
              <a:t>の</a:t>
            </a:r>
            <a:r>
              <a:rPr lang="ja-JP" altLang="en-US" dirty="0" smtClean="0"/>
              <a:t>方向性と</a:t>
            </a:r>
            <a:r>
              <a:rPr lang="ja-JP" altLang="en-US" dirty="0" smtClean="0">
                <a:solidFill>
                  <a:srgbClr val="00B050"/>
                </a:solidFill>
              </a:rPr>
              <a:t>廃棄制約への対応</a:t>
            </a:r>
            <a:r>
              <a:rPr lang="ja-JP" altLang="en-US" dirty="0" smtClean="0">
                <a:solidFill>
                  <a:srgbClr val="FF0000"/>
                </a:solidFill>
              </a:rPr>
              <a:t>：ルールメイキング</a:t>
            </a:r>
            <a:r>
              <a:rPr lang="ja-JP" altLang="en-US" dirty="0" smtClean="0"/>
              <a:t>が問われて</a:t>
            </a:r>
            <a:r>
              <a:rPr lang="ja-JP" altLang="en-US" dirty="0"/>
              <a:t>いる：</a:t>
            </a:r>
            <a:r>
              <a:rPr lang="ja-JP" altLang="en-US" dirty="0" smtClean="0"/>
              <a:t>エネルギー</a:t>
            </a:r>
            <a:r>
              <a:rPr lang="ja-JP" altLang="en-US" dirty="0"/>
              <a:t>（ベスト）</a:t>
            </a:r>
            <a:r>
              <a:rPr lang="ja-JP" altLang="en-US" dirty="0" smtClean="0"/>
              <a:t>ミックスは結果</a:t>
            </a:r>
            <a:endParaRPr lang="en-US" altLang="ja-JP" dirty="0" smtClean="0"/>
          </a:p>
          <a:p>
            <a:r>
              <a:rPr lang="ja-JP" altLang="en-US" dirty="0"/>
              <a:t>システム改革の方向性と</a:t>
            </a:r>
            <a:r>
              <a:rPr lang="ja-JP" altLang="en-US" dirty="0">
                <a:solidFill>
                  <a:srgbClr val="00B050"/>
                </a:solidFill>
              </a:rPr>
              <a:t>移行（時間軸）</a:t>
            </a:r>
            <a:r>
              <a:rPr lang="ja-JP" altLang="en-US" dirty="0" smtClean="0">
                <a:solidFill>
                  <a:srgbClr val="00B050"/>
                </a:solidFill>
              </a:rPr>
              <a:t>管理</a:t>
            </a:r>
            <a:endParaRPr lang="en-US" altLang="ja-JP" dirty="0" smtClean="0"/>
          </a:p>
          <a:p>
            <a:r>
              <a:rPr lang="ja-JP" altLang="en-US" dirty="0"/>
              <a:t>複雑系対処へ</a:t>
            </a:r>
            <a:r>
              <a:rPr lang="ja-JP" altLang="en-US" dirty="0" smtClean="0"/>
              <a:t>の基盤</a:t>
            </a:r>
            <a:r>
              <a:rPr lang="ja-JP" altLang="en-US" dirty="0"/>
              <a:t>として</a:t>
            </a:r>
            <a:r>
              <a:rPr kumimoji="1" lang="ja-JP" altLang="en-US" dirty="0" smtClean="0"/>
              <a:t>のルールメイキング</a:t>
            </a:r>
            <a:endParaRPr kumimoji="1" lang="en-US" altLang="ja-JP" dirty="0" smtClean="0"/>
          </a:p>
          <a:p>
            <a:r>
              <a:rPr lang="ja-JP" altLang="en-US" dirty="0"/>
              <a:t>電力・</a:t>
            </a:r>
            <a:r>
              <a:rPr lang="ja-JP" altLang="en-US" dirty="0" smtClean="0"/>
              <a:t>エネルギーシステムに</a:t>
            </a:r>
            <a:r>
              <a:rPr lang="ja-JP" altLang="en-US" dirty="0" smtClean="0">
                <a:solidFill>
                  <a:srgbClr val="0070C0"/>
                </a:solidFill>
              </a:rPr>
              <a:t>持続可能性原則</a:t>
            </a:r>
            <a:r>
              <a:rPr lang="ja-JP" altLang="en-US" dirty="0" smtClean="0"/>
              <a:t>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日本の社会経済（地域経済、産業構造含む）</a:t>
            </a:r>
            <a:r>
              <a:rPr kumimoji="1" lang="ja-JP" altLang="en-US" dirty="0" smtClean="0">
                <a:solidFill>
                  <a:srgbClr val="0070C0"/>
                </a:solidFill>
              </a:rPr>
              <a:t>ビジョン</a:t>
            </a:r>
            <a:r>
              <a:rPr kumimoji="1" lang="ja-JP" altLang="en-US" dirty="0" smtClean="0"/>
              <a:t>とエネルギーの位置づけ：エネルギー問題（政策）は政治・経済・社会・地域問題であるとともに、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ビジネスの機会：</a:t>
            </a:r>
            <a:r>
              <a:rPr kumimoji="1" lang="ja-JP" altLang="en-US" dirty="0" smtClean="0">
                <a:solidFill>
                  <a:srgbClr val="00B050"/>
                </a:solidFill>
              </a:rPr>
              <a:t>グリーン成長戦略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　　　　　　　　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602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4879</TotalTime>
  <Words>709</Words>
  <Application>Microsoft Office PowerPoint</Application>
  <PresentationFormat>画面に合わせる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 日本の環境・エネルギー政策</vt:lpstr>
      <vt:lpstr>エネルギー政策の転換</vt:lpstr>
      <vt:lpstr>エネルギー：挑戦的課題</vt:lpstr>
      <vt:lpstr>再生エネ活用の多面的意義</vt:lpstr>
      <vt:lpstr>電力需給問題からの教訓と課題</vt:lpstr>
      <vt:lpstr>電力システム改革の方向性</vt:lpstr>
      <vt:lpstr>地球温暖化防止とエネルギー政策</vt:lpstr>
      <vt:lpstr>複雑系ソリュ－ションは？</vt:lpstr>
    </vt:vector>
  </TitlesOfParts>
  <Company>Kyoto-U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廃棄物問題研究から 環境経済学へ</dc:title>
  <dc:creator>ueta</dc:creator>
  <cp:lastModifiedBy>LEE</cp:lastModifiedBy>
  <cp:revision>87</cp:revision>
  <dcterms:created xsi:type="dcterms:W3CDTF">2011-01-20T23:52:15Z</dcterms:created>
  <dcterms:modified xsi:type="dcterms:W3CDTF">2013-07-02T07:08:11Z</dcterms:modified>
</cp:coreProperties>
</file>